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900"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900"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900"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900"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●"/>
              <a:defRPr sz="3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900"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900"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900"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900"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400" b="1"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000" b="1"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1"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400" b="1"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000" b="1"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1"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●"/>
              <a:defRPr sz="28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●"/>
              <a:defRPr sz="28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000"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>
              <a:solidFill>
                <a:srgbClr val="000000"/>
              </a:solidFill>
            </a:endParaRPr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>
              <a:solidFill>
                <a:srgbClr val="000000"/>
              </a:solidFill>
            </a:endParaRPr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>
              <a:solidFill>
                <a:srgbClr val="000000"/>
              </a:solidFill>
            </a:endParaRPr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>
              <a:solidFill>
                <a:srgbClr val="000000"/>
              </a:solidFill>
            </a:endParaRPr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>
              <a:solidFill>
                <a:srgbClr val="000000"/>
              </a:solidFill>
            </a:endParaRPr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>
              <a:solidFill>
                <a:srgbClr val="000000"/>
              </a:solidFill>
            </a:endParaRPr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>
              <a:solidFill>
                <a:srgbClr val="000000"/>
              </a:solidFill>
            </a:endParaRPr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304800" y="457200"/>
            <a:ext cx="84582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1" i="0" u="sng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sng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1" i="0" u="sng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sng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  OF  NATURAL RESOURCES</a:t>
            </a:r>
            <a:endParaRPr sz="4000" b="0" i="0" u="none" strike="noStrike" cap="none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381000" y="38100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Dr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Sadhna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Tyagi</a:t>
            </a:r>
            <a:endParaRPr lang="en-US" sz="2400" b="1" dirty="0" smtClean="0">
              <a:solidFill>
                <a:srgbClr val="0000FF"/>
              </a:solidFill>
              <a:latin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solidFill>
                  <a:srgbClr val="0000FF"/>
                </a:solidFill>
                <a:latin typeface="Times New Roman"/>
                <a:ea typeface="Arial"/>
                <a:cs typeface="Times New Roman"/>
                <a:sym typeface="Times New Roman"/>
              </a:rPr>
              <a:t>Associate Professor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Geography Department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solidFill>
                  <a:srgbClr val="0000FF"/>
                </a:solidFill>
                <a:latin typeface="Times New Roman"/>
                <a:ea typeface="Arial"/>
                <a:cs typeface="Times New Roman"/>
                <a:sym typeface="Times New Roman"/>
              </a:rPr>
              <a:t>CRA </a:t>
            </a:r>
            <a:r>
              <a:rPr lang="en-US" sz="2400" b="1" i="0" u="none" strike="noStrike" cap="none" dirty="0" err="1" smtClean="0">
                <a:solidFill>
                  <a:srgbClr val="0000FF"/>
                </a:solidFill>
                <a:latin typeface="Times New Roman"/>
                <a:ea typeface="Arial"/>
                <a:cs typeface="Times New Roman"/>
                <a:sym typeface="Times New Roman"/>
              </a:rPr>
              <a:t>College,Sonepat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533400"/>
            <a:ext cx="70866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3657600"/>
            <a:ext cx="70866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/>
          <p:nvPr/>
        </p:nvSpPr>
        <p:spPr>
          <a:xfrm>
            <a:off x="3200400" y="0"/>
            <a:ext cx="19812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DAMS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ctrTitle"/>
          </p:nvPr>
        </p:nvSpPr>
        <p:spPr>
          <a:xfrm>
            <a:off x="76200" y="76200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</a:t>
            </a:r>
            <a:r>
              <a:rPr lang="en-US" sz="2800" b="1" i="0" u="sng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harvesting  (Rain water harvesting)</a:t>
            </a: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:-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1"/>
          </p:nvPr>
        </p:nvSpPr>
        <p:spPr>
          <a:xfrm>
            <a:off x="152400" y="685800"/>
            <a:ext cx="8915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Water harvesting is collecting and storing rain water for future use.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The common methods of water harvesting are :-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i) Digging pits, ponds, lakes etc.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ii) Building small earthen dams or concrete check dams.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iii) Construction of dykes.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iv) Construction of reservoirs.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v) Construction of rooftop collecting units in houses.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</a:t>
            </a:r>
            <a:r>
              <a:rPr lang="en-US" sz="2800" b="1" i="0" u="sng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Advantages of underground water</a:t>
            </a: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:-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i) It does not evaporate easily.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ii) It spreads out and recharges wells.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iii) It provides moisture for irrigation of crops.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iv) It does not get polluted easily.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v) It does not provide breeding ground for mosquitoes and houseflies.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23912"/>
            <a:ext cx="2743200" cy="2528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200" y="838200"/>
            <a:ext cx="28194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2200" y="838200"/>
            <a:ext cx="28194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657600"/>
            <a:ext cx="27432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24200" y="3657600"/>
            <a:ext cx="2895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48400" y="3657600"/>
            <a:ext cx="27432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1752600" y="152400"/>
            <a:ext cx="60499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methods of water harvesting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257550"/>
            <a:ext cx="4038600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3276600"/>
            <a:ext cx="41910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0200" y="457200"/>
            <a:ext cx="55626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/>
          <p:nvPr/>
        </p:nvSpPr>
        <p:spPr>
          <a:xfrm>
            <a:off x="2057400" y="76200"/>
            <a:ext cx="5410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RAINWATER HARVESTING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ctrTitle"/>
          </p:nvPr>
        </p:nvSpPr>
        <p:spPr>
          <a:xfrm>
            <a:off x="76200" y="76200"/>
            <a:ext cx="861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7) </a:t>
            </a:r>
            <a:r>
              <a:rPr lang="en-US" sz="3200" b="1" i="0" u="sng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Coal and petroleum</a:t>
            </a:r>
            <a:r>
              <a:rPr lang="en-US" sz="32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:-</a:t>
            </a:r>
            <a:endParaRPr sz="32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1"/>
          </p:nvPr>
        </p:nvSpPr>
        <p:spPr>
          <a:xfrm>
            <a:off x="152400" y="457200"/>
            <a:ext cx="88392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Coal and petroleum are fossil fuels formed by the decomposition of dead plants and animals inside the earth after several millions of years. They are non-renewable sources of energy.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Petroleum reserves may last for about 40 years and coal reserves may last for about 200 years.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Coal and petroleum contain carbon, hydrogen, nitrogen and sulphur. When they are burnt, they release carbon dioxide and oxides of nitrogen and sulphur.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Carbon dioxide is a green house gas which causes global warming.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Oxides of nitrogen and sulphur combines with moisture in the air and produces acid rain.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4114800"/>
            <a:ext cx="37338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9600" y="3810000"/>
            <a:ext cx="43434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ctrTitle"/>
          </p:nvPr>
        </p:nvSpPr>
        <p:spPr>
          <a:xfrm>
            <a:off x="685800" y="76200"/>
            <a:ext cx="7772400" cy="68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3246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505200"/>
            <a:ext cx="63246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3200" y="152400"/>
            <a:ext cx="24384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3200" y="2438400"/>
            <a:ext cx="24384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3200" y="4648200"/>
            <a:ext cx="24384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71600"/>
            <a:ext cx="44196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71600"/>
            <a:ext cx="42672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/>
          <p:nvPr/>
        </p:nvSpPr>
        <p:spPr>
          <a:xfrm>
            <a:off x="304800" y="533400"/>
            <a:ext cx="4038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MELTING OF POLAR ICE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8"/>
          <p:cNvSpPr/>
          <p:nvPr/>
        </p:nvSpPr>
        <p:spPr>
          <a:xfrm>
            <a:off x="4648200" y="533400"/>
            <a:ext cx="419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RISE IN SEA LEVELS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76200" y="762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</a:t>
            </a:r>
            <a:r>
              <a:rPr lang="en-US" sz="3200" b="1" i="0" u="sng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 resources</a:t>
            </a:r>
            <a:r>
              <a:rPr lang="en-US" sz="32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:-</a:t>
            </a:r>
            <a:endParaRPr sz="32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52400" y="685800"/>
            <a:ext cx="88392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Natural resources are the resources available in a nature like air, water, sunlight, soil, minerals, forests, wild life etc.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Natural resources are of two main types. They are renewable and non-renewable natural resources.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i) </a:t>
            </a:r>
            <a:r>
              <a:rPr lang="en-US" sz="2800" b="1" i="0" u="sng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Renewable natural resources</a:t>
            </a: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:-</a:t>
            </a: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Those resources which can be replenished in a short period of time like air, water, sunlight, forests etc.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ii) </a:t>
            </a:r>
            <a:r>
              <a:rPr lang="en-US" sz="2800" b="1" i="0" u="sng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Non-renewable natural resources</a:t>
            </a: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:-</a:t>
            </a: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Those resources which cannot be replenished in a short period of time like minerals (coal, petroleum, natural gas, metals etc.) because they take millions of years to be formed.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Human activities produce a lot of waste materials which are thrown away into the environment. These wastes cause pollution of natural resources like air, water and soil.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200" y="4648200"/>
            <a:ext cx="28194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533400"/>
            <a:ext cx="28194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2200" y="533400"/>
            <a:ext cx="28194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2200" y="2590800"/>
            <a:ext cx="28194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600" y="2590800"/>
            <a:ext cx="28194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00400" y="4648200"/>
            <a:ext cx="28194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8600" y="4648200"/>
            <a:ext cx="28194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00400" y="2590800"/>
            <a:ext cx="28194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00400" y="533400"/>
            <a:ext cx="2824162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2514600" y="0"/>
            <a:ext cx="5181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 RESOURCES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>
            <a:off x="76200" y="762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</a:t>
            </a:r>
            <a:r>
              <a:rPr lang="en-US" sz="3200" b="1" i="0" u="sng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Three R’s to save the environment</a:t>
            </a:r>
            <a:r>
              <a:rPr lang="en-US" sz="32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:-</a:t>
            </a: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76200" y="533400"/>
            <a:ext cx="89916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The three R’s to save the environment are Reduce, Recycle and Reuse.</a:t>
            </a:r>
            <a:endParaRPr sz="20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i) </a:t>
            </a:r>
            <a:r>
              <a:rPr lang="en-US" sz="2400" b="1" i="0" u="sng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Reduce</a:t>
            </a:r>
            <a:r>
              <a:rPr lang="en-US" sz="2400" b="1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:-</a:t>
            </a: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means using less of natural resources and avoiding </a:t>
            </a:r>
            <a:endParaRPr sz="20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wastage of natural resources.</a:t>
            </a:r>
            <a:endParaRPr sz="20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ii) </a:t>
            </a:r>
            <a:r>
              <a:rPr lang="en-US" sz="2400" b="1" i="0" u="sng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Recycle</a:t>
            </a:r>
            <a:r>
              <a:rPr lang="en-US" sz="2400" b="1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:-</a:t>
            </a: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means the materials like paper, plastic, glass, metals </a:t>
            </a:r>
            <a:endParaRPr sz="20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etc used for making things  can again be used for making new things </a:t>
            </a:r>
            <a:endParaRPr sz="20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instead of synthesising or extracting new paper, plastic, glass or </a:t>
            </a:r>
            <a:endParaRPr sz="20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metals.</a:t>
            </a:r>
            <a:endParaRPr sz="20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iii) </a:t>
            </a:r>
            <a:r>
              <a:rPr lang="en-US" sz="2400" b="1" i="0" u="sng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Reuse </a:t>
            </a:r>
            <a:r>
              <a:rPr lang="en-US" sz="2400" b="1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:-</a:t>
            </a: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means using things again and again like the plastic bottles </a:t>
            </a:r>
            <a:endParaRPr sz="20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in which we buy jams, pickles etc can be again used for storing </a:t>
            </a:r>
            <a:endParaRPr sz="20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things in the kitchen. </a:t>
            </a:r>
            <a:endParaRPr sz="20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4419600"/>
            <a:ext cx="28575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6600" y="4419600"/>
            <a:ext cx="2667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4419600"/>
            <a:ext cx="28194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4343400" y="4038600"/>
            <a:ext cx="3333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RECYLED PAPER ARTICLES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ctrTitle"/>
          </p:nvPr>
        </p:nvSpPr>
        <p:spPr>
          <a:xfrm>
            <a:off x="76200" y="76200"/>
            <a:ext cx="883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</a:t>
            </a:r>
            <a:r>
              <a:rPr lang="en-US" sz="3200" b="1" i="0" u="sng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for management of natural resources</a:t>
            </a:r>
            <a:r>
              <a:rPr lang="en-US" sz="32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:-</a:t>
            </a:r>
            <a:endParaRPr sz="32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1"/>
          </p:nvPr>
        </p:nvSpPr>
        <p:spPr>
          <a:xfrm>
            <a:off x="76200" y="609600"/>
            <a:ext cx="90678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All the things we use and consume are obtained from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natural resources. Due to increase in population,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industrialisation and urbanisation the demand for natural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resources is increasing and their availability is limited . So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there is a need for proper management of natural resources.</a:t>
            </a:r>
            <a:r>
              <a:rPr lang="en-US"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The proper management of natural resources consists of :-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i) Judicious use of natural resources and avoiding wastage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of natural resources.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ii) Long term planning for the use of natural resources so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that it last not only for the present but also for future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generations.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iii) The exploitation of natural resources should not be for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the benefit of a few people but should be distributed     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equally for all.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iv) While extracting and using natural resources we should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also plan</a:t>
            </a: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 the safe disposal of wastes so that no 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damage is caused to the environment.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ctrTitle"/>
          </p:nvPr>
        </p:nvSpPr>
        <p:spPr>
          <a:xfrm>
            <a:off x="76200" y="762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</a:t>
            </a:r>
            <a:r>
              <a:rPr lang="en-US" sz="3200" b="1" i="0" u="sng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Forests</a:t>
            </a:r>
            <a:r>
              <a:rPr lang="en-US" sz="32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:-</a:t>
            </a:r>
            <a:endParaRPr sz="32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1"/>
          </p:nvPr>
        </p:nvSpPr>
        <p:spPr>
          <a:xfrm>
            <a:off x="76200" y="685800"/>
            <a:ext cx="8915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2800" b="1" i="0" u="sng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Importance of forests</a:t>
            </a: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:-</a:t>
            </a:r>
            <a:r>
              <a:rPr lang="en-US"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i) Forests help to preserve biodiversity.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ii) Forests are natural habitats of plants and animals.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iii) Forests provide timber, wood, fuel, medicines, fodder, etc.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iv) Forests help to maintain ecological balance.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v) Forests help to control climate and rainfall.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vi) Forests help to prevent soil erosion and controls floods.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vii) Forests help to maintain the oxygen–carbon dioxide balance in nature.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2800" b="1" i="0" u="sng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Stake holders of forests</a:t>
            </a: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:-</a:t>
            </a:r>
            <a:r>
              <a:rPr lang="en-US"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People who are associated with forests directly or indirectly are :-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i) People living in and around forests depend on forests for their livelihood.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ii) Industrialists who use the raw materials from forests for manufacturing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paper, medicines, furniture etc.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iii) Forest Department of the Government who owns the forests and controls the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resources from the forests.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iv) Nature and wild life organisations who want to conserve and preserve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forests.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ctrTitle"/>
          </p:nvPr>
        </p:nvSpPr>
        <p:spPr>
          <a:xfrm>
            <a:off x="76200" y="76200"/>
            <a:ext cx="861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</a:t>
            </a:r>
            <a:r>
              <a:rPr lang="en-US" sz="2800" b="1" i="0" u="sng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Conservation of forests</a:t>
            </a: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:-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1"/>
          </p:nvPr>
        </p:nvSpPr>
        <p:spPr>
          <a:xfrm>
            <a:off x="228600" y="533400"/>
            <a:ext cx="86868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Forests can be conserved by :-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i) Afforestation – planting of more trees.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ii) Preventing or reducing deforestation.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iii) Preventing over grazing by cattle.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iv) By setting up wildlife sanctuaries, national parks, biosphere reserves etc.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v) Undertaking social forestry programs like Van Mahotsav, Chipko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movement for planting and protecting trees on a large scale.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73625"/>
            <a:ext cx="3048000" cy="19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71800"/>
            <a:ext cx="3048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9000" y="4876800"/>
            <a:ext cx="31242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9000" y="2971800"/>
            <a:ext cx="31242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81800" y="2971800"/>
            <a:ext cx="21336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05600" y="4800600"/>
            <a:ext cx="228600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ctrTitle"/>
          </p:nvPr>
        </p:nvSpPr>
        <p:spPr>
          <a:xfrm>
            <a:off x="76200" y="76200"/>
            <a:ext cx="815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</a:t>
            </a:r>
            <a:r>
              <a:rPr lang="en-US" sz="3200" b="1" i="0" u="sng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Wildlife</a:t>
            </a:r>
            <a:r>
              <a:rPr lang="en-US" sz="32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:-</a:t>
            </a:r>
            <a:endParaRPr sz="32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1"/>
          </p:nvPr>
        </p:nvSpPr>
        <p:spPr>
          <a:xfrm>
            <a:off x="76200" y="381000"/>
            <a:ext cx="8991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2800" b="1" i="0" u="sng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Importance of wildlife</a:t>
            </a: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:-</a:t>
            </a: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i)  Wildlife helps to preserve biodiversity.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ii) Wildlife helps to maintain food chains and food web.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iii) We get useful products from wildlife like food, medicines, leather, 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bones, honey, lac etc.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2800" b="1" i="0" u="sng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Conservation of wildlife</a:t>
            </a: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:-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i) Preserving the natural habitats of animals.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ii) Banning poaching of animals.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iii) Protecting endangered species of animals.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iv) Setting up of wildlife sanctuaries, national parks, biosphere 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reserves etc.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648200"/>
            <a:ext cx="26670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1800" y="4648200"/>
            <a:ext cx="2895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1225" y="4648200"/>
            <a:ext cx="292417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ctrTitle"/>
          </p:nvPr>
        </p:nvSpPr>
        <p:spPr>
          <a:xfrm>
            <a:off x="76200" y="762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6) </a:t>
            </a:r>
            <a:r>
              <a:rPr lang="en-US" sz="3200" b="1" i="0" u="sng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</a:t>
            </a:r>
            <a:r>
              <a:rPr lang="en-US" sz="32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:-</a:t>
            </a:r>
            <a:endParaRPr sz="32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152400" y="533400"/>
            <a:ext cx="89154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2800" b="1" i="0" u="sng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of water</a:t>
            </a: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:-</a:t>
            </a:r>
            <a:r>
              <a:rPr lang="en-US" sz="2000" b="1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Water is a basic necessity for all living things. We use water for our 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daily needs, for agriculture, transportation, construction of buildings, 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roads, dams etc. Water is a natural habitat for aquatic organisms.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Human activities are affecting the availability of water and causing 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pollution of water bodies.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2800" b="1" i="0" u="sng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Dams</a:t>
            </a:r>
            <a:r>
              <a:rPr lang="en-US" sz="2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:-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400" b="1" i="0" u="sng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Advantages of dams</a:t>
            </a:r>
            <a:r>
              <a:rPr lang="en-US" sz="2400" b="1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:-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i) Irrigation of crops.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ii) Producing electricity.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iii) Supplying water to towns and cities.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iv) To control floods.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 b="1" i="0" u="sng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Disadvantages of dams</a:t>
            </a:r>
            <a:r>
              <a:rPr lang="en-US" sz="2400" b="1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:-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i) </a:t>
            </a:r>
            <a:r>
              <a:rPr lang="en-US" sz="2000" b="1" i="0" u="sng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Social problems </a:t>
            </a:r>
            <a:r>
              <a:rPr lang="en-US" sz="2000" b="1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:-</a:t>
            </a: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It displaces a large number of people who have 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to be rehabilitated.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ii) </a:t>
            </a:r>
            <a:r>
              <a:rPr lang="en-US" sz="2000" b="1" i="0" u="sng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Economic problems </a:t>
            </a:r>
            <a:r>
              <a:rPr lang="en-US" sz="2000" b="1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:-</a:t>
            </a: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It is expensive and uses a huge amount of 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public money.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iii)</a:t>
            </a:r>
            <a:r>
              <a:rPr lang="en-US" sz="2000" b="1" i="0" u="sng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Environmental problems </a:t>
            </a:r>
            <a:r>
              <a:rPr lang="en-US" sz="2000" b="1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:-</a:t>
            </a: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It causes deforestation and loss of 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biodiversity.</a:t>
            </a: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1262</Words>
  <Application>Microsoft Office PowerPoint</Application>
  <PresentationFormat>On-screen Show (4:3)</PresentationFormat>
  <Paragraphs>129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Custom</vt:lpstr>
      <vt:lpstr>  MANAGEMENT  OF  NATURAL RESOURCES</vt:lpstr>
      <vt:lpstr>1) Natural resources :-</vt:lpstr>
      <vt:lpstr>PowerPoint Presentation</vt:lpstr>
      <vt:lpstr>2) The Three R’s to save the environment :- </vt:lpstr>
      <vt:lpstr>3) Need for management of natural resources :-</vt:lpstr>
      <vt:lpstr>4) Forests :-</vt:lpstr>
      <vt:lpstr>c) Conservation of forests :-</vt:lpstr>
      <vt:lpstr>5) Wildlife :-</vt:lpstr>
      <vt:lpstr>6) Water :-</vt:lpstr>
      <vt:lpstr>PowerPoint Presentation</vt:lpstr>
      <vt:lpstr>c) Water harvesting  (Rain water harvesting) :-</vt:lpstr>
      <vt:lpstr>PowerPoint Presentation</vt:lpstr>
      <vt:lpstr>PowerPoint Presentation</vt:lpstr>
      <vt:lpstr>7) Coal and petroleum :-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- 16  MANAGEMENT  OF  NATURAL RESOURCES</dc:title>
  <dc:creator>Admin</dc:creator>
  <cp:lastModifiedBy>Admin</cp:lastModifiedBy>
  <cp:revision>2</cp:revision>
  <dcterms:modified xsi:type="dcterms:W3CDTF">2023-02-14T14:02:24Z</dcterms:modified>
</cp:coreProperties>
</file>